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1" r:id="rId4"/>
    <p:sldId id="258" r:id="rId5"/>
    <p:sldId id="259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EDCD3-94A9-439B-85F1-42CD1E69B2D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D470A-7ABD-4C4D-80E9-CDDBF4DB96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8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09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18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35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33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75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9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87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7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1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3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3238F-5850-4389-B158-51D749407D76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5D1AD-DBC3-405C-989B-7573EC5F0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7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6453" y="620688"/>
            <a:ext cx="87129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“La cara solidaria del sector asegurador</a:t>
            </a:r>
          </a:p>
          <a:p>
            <a:pPr algn="ctr"/>
            <a:r>
              <a:rPr lang="es-ES" sz="3200" b="1" dirty="0">
                <a:solidFill>
                  <a:srgbClr val="FF0000"/>
                </a:solidFill>
              </a:rPr>
              <a:t>a través de sus </a:t>
            </a:r>
            <a:r>
              <a:rPr lang="es-ES" sz="3200" b="1" dirty="0" smtClean="0">
                <a:solidFill>
                  <a:srgbClr val="FF0000"/>
                </a:solidFill>
              </a:rPr>
              <a:t>Fundaciones”</a:t>
            </a:r>
          </a:p>
          <a:p>
            <a:pPr algn="ctr"/>
            <a:endParaRPr lang="es-ES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	</a:t>
            </a:r>
          </a:p>
          <a:p>
            <a:pPr algn="ctr"/>
            <a:endParaRPr lang="es-ES" sz="2000" b="1" dirty="0">
              <a:solidFill>
                <a:srgbClr val="0070C0"/>
              </a:solidFill>
            </a:endParaRPr>
          </a:p>
          <a:p>
            <a:pPr algn="ctr"/>
            <a:endParaRPr lang="es-ES" sz="2000" b="1" dirty="0">
              <a:solidFill>
                <a:srgbClr val="0070C0"/>
              </a:solidFill>
            </a:endParaRPr>
          </a:p>
          <a:p>
            <a:r>
              <a:rPr lang="es-ES" sz="2000" b="1" dirty="0" smtClean="0">
                <a:solidFill>
                  <a:srgbClr val="0070C0"/>
                </a:solidFill>
              </a:rPr>
              <a:t>   				           Valencia  5 </a:t>
            </a:r>
            <a:r>
              <a:rPr lang="es-ES" sz="2000" b="1" dirty="0">
                <a:solidFill>
                  <a:srgbClr val="0070C0"/>
                </a:solidFill>
              </a:rPr>
              <a:t>de octubre </a:t>
            </a:r>
            <a:r>
              <a:rPr lang="es-ES" sz="2000" b="1" dirty="0" smtClean="0">
                <a:solidFill>
                  <a:srgbClr val="0070C0"/>
                </a:solidFill>
              </a:rPr>
              <a:t>2017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516" y="5093708"/>
            <a:ext cx="87129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</a:rPr>
              <a:t>Gonzalo Iturmendi Morales.</a:t>
            </a:r>
          </a:p>
          <a:p>
            <a:pPr algn="ctr"/>
            <a:r>
              <a:rPr lang="es-ES" dirty="0" smtClean="0">
                <a:solidFill>
                  <a:srgbClr val="002060"/>
                </a:solidFill>
              </a:rPr>
              <a:t>Abogado, socio director Bufete G. Iturmendi y Asociados </a:t>
            </a:r>
          </a:p>
          <a:p>
            <a:pPr algn="ctr"/>
            <a:r>
              <a:rPr lang="es-ES" dirty="0" smtClean="0">
                <a:solidFill>
                  <a:srgbClr val="002060"/>
                </a:solidFill>
              </a:rPr>
              <a:t>Secretario General de la Asociación Española de Gerencia de Riesgos y Seguros (AGERS)</a:t>
            </a:r>
          </a:p>
          <a:p>
            <a:pPr algn="ctr"/>
            <a:r>
              <a:rPr lang="es-ES" dirty="0" smtClean="0">
                <a:solidFill>
                  <a:srgbClr val="002060"/>
                </a:solidFill>
              </a:rPr>
              <a:t>Miembro de honor de APROCOSE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668" y="2109130"/>
            <a:ext cx="1641187" cy="263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55" y="3533482"/>
            <a:ext cx="3174465" cy="54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550495"/>
            <a:ext cx="9062701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2800" b="1" dirty="0" smtClean="0">
                <a:solidFill>
                  <a:srgbClr val="FF0000"/>
                </a:solidFill>
              </a:rPr>
              <a:t>III.-  Ámbito personal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1º.- Lo primero es la percepción y comprensión de los problemas que requieren una respuesta solidaria.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 2º.- Importancia de la actitud creativa y de cooperación frente a la incertidumbre.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3º.- Ser éticos  y socialmente responsables.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4º.- Reconocer y subsanar los errores abiertamente genera confianza.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5º.- Ser en verdad corazón justo y sincero, practicar la virtud de la integridad.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6.- No reducir la felicidad al bienestar material, hacerlo es un error. 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7.- Las necesidades superfluas generan insatisfacción y nos alejan de la empatía. 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8.- El ser humano está por encima de todo. </a:t>
            </a:r>
          </a:p>
          <a:p>
            <a:pPr lvl="1"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tx2"/>
                </a:solidFill>
              </a:rPr>
              <a:t>9º.- Toma de posicionamiento y compromiso. </a:t>
            </a:r>
          </a:p>
          <a:p>
            <a:pPr lvl="1" algn="just">
              <a:lnSpc>
                <a:spcPct val="150000"/>
              </a:lnSpc>
            </a:pPr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endParaRPr lang="es-ES" sz="2800" b="1" dirty="0" smtClean="0">
              <a:solidFill>
                <a:schemeClr val="tx2"/>
              </a:solidFill>
            </a:endParaRPr>
          </a:p>
          <a:p>
            <a:pPr lvl="1"/>
            <a:endParaRPr lang="es-ES" sz="2800" b="1" dirty="0">
              <a:solidFill>
                <a:schemeClr val="tx2"/>
              </a:solidFill>
            </a:endParaRPr>
          </a:p>
          <a:p>
            <a:pPr lvl="1"/>
            <a:endParaRPr lang="es-ES" sz="2800" b="1" dirty="0" smtClean="0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75035"/>
            <a:ext cx="6480720" cy="297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051720" y="6381328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Fuente: Informe social del Seguro 2016 UNESPA</a:t>
            </a:r>
            <a:endParaRPr lang="es-ES" sz="1400" dirty="0"/>
          </a:p>
        </p:txBody>
      </p:sp>
      <p:pic>
        <p:nvPicPr>
          <p:cNvPr id="7" name="6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651" y="3986108"/>
            <a:ext cx="3100705" cy="23952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15716" y="628145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Fuente: Informe social del Seguro 2016 UNESPA</a:t>
            </a:r>
            <a:endParaRPr lang="es-ES" sz="1400" dirty="0"/>
          </a:p>
        </p:txBody>
      </p:sp>
      <p:pic>
        <p:nvPicPr>
          <p:cNvPr id="7" name="6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21852"/>
            <a:ext cx="3041650" cy="2614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0612"/>
            <a:ext cx="3836670" cy="23755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1610248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tx2"/>
                </a:solidFill>
              </a:rPr>
              <a:t>El seguro genera cada año cerca del </a:t>
            </a:r>
            <a:r>
              <a:rPr lang="es-ES" sz="2800" b="1" dirty="0" smtClean="0">
                <a:solidFill>
                  <a:srgbClr val="FF0000"/>
                </a:solidFill>
              </a:rPr>
              <a:t>5,5% del Producto Interior Bruto Español.</a:t>
            </a:r>
          </a:p>
          <a:p>
            <a:endParaRPr lang="es-ES" sz="2800" dirty="0">
              <a:solidFill>
                <a:schemeClr val="tx2"/>
              </a:solidFill>
            </a:endParaRPr>
          </a:p>
          <a:p>
            <a:r>
              <a:rPr lang="es-ES" sz="2800" dirty="0" smtClean="0">
                <a:solidFill>
                  <a:schemeClr val="tx2"/>
                </a:solidFill>
              </a:rPr>
              <a:t>En su conjunto, conforma la más potente </a:t>
            </a:r>
          </a:p>
          <a:p>
            <a:r>
              <a:rPr lang="es-ES" sz="2800" dirty="0" smtClean="0">
                <a:solidFill>
                  <a:schemeClr val="tx2"/>
                </a:solidFill>
              </a:rPr>
              <a:t>plataforma de servicio, </a:t>
            </a:r>
            <a:r>
              <a:rPr lang="es-ES" sz="2800" b="1" dirty="0" smtClean="0">
                <a:solidFill>
                  <a:srgbClr val="FF0000"/>
                </a:solidFill>
              </a:rPr>
              <a:t>capaz de resolver más de 5.500 problemas de muy variada índole cada 60 minutos del día</a:t>
            </a:r>
            <a:r>
              <a:rPr lang="es-ES" sz="2800" dirty="0" smtClean="0">
                <a:solidFill>
                  <a:schemeClr val="tx2"/>
                </a:solidFill>
              </a:rPr>
              <a:t>, todos los días del año. 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5516" y="764704"/>
            <a:ext cx="871296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¿De qué hablamos?</a:t>
            </a:r>
          </a:p>
          <a:p>
            <a:pPr algn="ctr"/>
            <a:r>
              <a:rPr lang="es-ES" sz="2800" b="1" dirty="0" smtClean="0">
                <a:solidFill>
                  <a:schemeClr val="tx2"/>
                </a:solidFill>
              </a:rPr>
              <a:t>EXPOSICIÓN AL RIESGO</a:t>
            </a:r>
            <a:endParaRPr lang="es-ES" sz="2800" b="1" dirty="0">
              <a:solidFill>
                <a:schemeClr val="tx2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tx2"/>
                </a:solidFill>
              </a:rPr>
              <a:t>Más de 120 millones de pólizas de seguro</a:t>
            </a:r>
          </a:p>
          <a:p>
            <a:pPr algn="ctr"/>
            <a:r>
              <a:rPr lang="es-ES" sz="2800" b="1" dirty="0">
                <a:solidFill>
                  <a:schemeClr val="tx2"/>
                </a:solidFill>
              </a:rPr>
              <a:t>51,7 millones de siniestros </a:t>
            </a:r>
            <a:r>
              <a:rPr lang="es-ES" sz="2800" b="1" dirty="0" smtClean="0">
                <a:solidFill>
                  <a:schemeClr val="tx2"/>
                </a:solidFill>
              </a:rPr>
              <a:t>atendió el seguro en 2015</a:t>
            </a:r>
          </a:p>
          <a:p>
            <a:pPr algn="ctr"/>
            <a:r>
              <a:rPr lang="es-ES" sz="2800" b="1" dirty="0" smtClean="0">
                <a:solidFill>
                  <a:schemeClr val="tx2"/>
                </a:solidFill>
              </a:rPr>
              <a:t>Total 53.234.232 €  en costes afrontados/año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</a:rPr>
              <a:t>Fuente Informe Estamos Seguros (UNESPA) </a:t>
            </a:r>
          </a:p>
          <a:p>
            <a:pPr algn="ctr"/>
            <a:endParaRPr lang="es-ES" sz="1100" b="1" dirty="0">
              <a:solidFill>
                <a:schemeClr val="tx2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Grupos de Interés</a:t>
            </a:r>
            <a:endParaRPr lang="es-ES" sz="2800" b="1" dirty="0">
              <a:solidFill>
                <a:srgbClr val="FF0000"/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1º.- Entidades Aseguradoras.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2º.- Tomadores, asegurados, beneficiarios.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3º.- Mediadores de seguros. </a:t>
            </a:r>
            <a:r>
              <a:rPr lang="es-ES" sz="2400" dirty="0" smtClean="0">
                <a:solidFill>
                  <a:schemeClr val="accent1"/>
                </a:solidFill>
              </a:rPr>
              <a:t>Ojo nueva Directiva E. Distribución.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4º.- Profesionales (abogados, peritos, reparadores,  detectives…)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5º.- Administraciones Públicas (Fuerzas de Seguridad, Poder Judicial).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</a:rPr>
              <a:t>6º.- Otros.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4637" y="908720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T</a:t>
            </a:r>
            <a:r>
              <a:rPr lang="es-ES" sz="3200" b="1" dirty="0" smtClean="0">
                <a:solidFill>
                  <a:srgbClr val="FF0000"/>
                </a:solidFill>
              </a:rPr>
              <a:t>ipos de respuestas</a:t>
            </a:r>
          </a:p>
          <a:p>
            <a:pPr algn="ctr"/>
            <a:endParaRPr lang="es-ES" sz="32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Plano macroeconómico y social</a:t>
            </a:r>
          </a:p>
          <a:p>
            <a:pPr marL="914400" lvl="1" indent="-457200">
              <a:buFont typeface="Arial" charset="0"/>
              <a:buChar char="•"/>
            </a:pPr>
            <a:endParaRPr lang="es-ES" sz="2800" b="1" dirty="0">
              <a:solidFill>
                <a:schemeClr val="tx2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Sector Asegurador R S C   -   R S E   -   Fundaciones</a:t>
            </a:r>
          </a:p>
          <a:p>
            <a:pPr lvl="1"/>
            <a:endParaRPr lang="es-ES" sz="28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Ámbito personal</a:t>
            </a:r>
          </a:p>
          <a:p>
            <a:pPr lvl="1" algn="ctr"/>
            <a:endParaRPr lang="es-ES" sz="2800" b="1" dirty="0" smtClean="0">
              <a:solidFill>
                <a:schemeClr val="tx2"/>
              </a:solidFill>
            </a:endParaRPr>
          </a:p>
          <a:p>
            <a:pPr lvl="1" algn="ctr"/>
            <a:endParaRPr lang="es-ES" sz="2800" b="1" dirty="0">
              <a:solidFill>
                <a:schemeClr val="tx2"/>
              </a:solidFill>
            </a:endParaRPr>
          </a:p>
          <a:p>
            <a:pPr lvl="1" algn="ctr"/>
            <a:r>
              <a:rPr lang="es-ES" sz="2800" b="1" dirty="0" smtClean="0">
                <a:solidFill>
                  <a:schemeClr val="tx2"/>
                </a:solidFill>
              </a:rPr>
              <a:t>Necesidad de cubrir el </a:t>
            </a:r>
            <a:r>
              <a:rPr lang="es-ES" sz="2800" b="1" dirty="0" smtClean="0">
                <a:solidFill>
                  <a:srgbClr val="FF0000"/>
                </a:solidFill>
              </a:rPr>
              <a:t>déficit</a:t>
            </a:r>
            <a:r>
              <a:rPr lang="es-ES" sz="2800" b="1" dirty="0" smtClean="0">
                <a:solidFill>
                  <a:schemeClr val="tx2"/>
                </a:solidFill>
              </a:rPr>
              <a:t> de:</a:t>
            </a:r>
          </a:p>
          <a:p>
            <a:pPr lvl="1" algn="ctr"/>
            <a:r>
              <a:rPr lang="es-ES" sz="2800" b="1" dirty="0" smtClean="0">
                <a:solidFill>
                  <a:srgbClr val="FF0000"/>
                </a:solidFill>
              </a:rPr>
              <a:t>Atención – Emoción – Memoria</a:t>
            </a:r>
          </a:p>
          <a:p>
            <a:pPr lvl="1" algn="ctr"/>
            <a:r>
              <a:rPr lang="es-ES" sz="2800" b="1" dirty="0" smtClean="0">
                <a:solidFill>
                  <a:schemeClr val="tx2"/>
                </a:solidFill>
              </a:rPr>
              <a:t>En la </a:t>
            </a:r>
            <a:r>
              <a:rPr lang="es-ES" sz="2800" b="1" smtClean="0">
                <a:solidFill>
                  <a:schemeClr val="tx2"/>
                </a:solidFill>
              </a:rPr>
              <a:t>respuesta solidaria </a:t>
            </a:r>
            <a:r>
              <a:rPr lang="es-ES" sz="2800" b="1" dirty="0" smtClean="0">
                <a:solidFill>
                  <a:schemeClr val="tx2"/>
                </a:solidFill>
              </a:rPr>
              <a:t>ante la sociedad</a:t>
            </a:r>
          </a:p>
          <a:p>
            <a:pPr lvl="1"/>
            <a:endParaRPr lang="es-ES" sz="2800" b="1" dirty="0" smtClean="0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14285" y="661480"/>
            <a:ext cx="906270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2800" b="1" dirty="0" smtClean="0">
                <a:solidFill>
                  <a:srgbClr val="FF0000"/>
                </a:solidFill>
              </a:rPr>
              <a:t>I.- Plano macroeconómico y social   1</a:t>
            </a:r>
          </a:p>
          <a:p>
            <a:pPr lvl="1" algn="ctr"/>
            <a:endParaRPr lang="es-ES" sz="2800" b="1" dirty="0" smtClean="0">
              <a:solidFill>
                <a:srgbClr val="FF0000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No utilizar paraísos fiscales para evadir impuestos ni en sus propios países ni en otros países en los que invierten y operan. 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No utilizar su riqueza económica para obtener favores políticos que supongan un menoscabo de la voluntad política de sus conciudadanos.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Hacer públicas todas las inversiones en empresas y fondos de las que sean beneficiarios efectivos y finales.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Respaldar una fiscalidad progresiva sobre la riqueza y los ingresos. 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Exigir a los gobiernos que utilicen su recaudación fiscal para proporcionar a los ciudadanos asistencia sanitaria, educación y protección social universales. 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Reclamar que todas las organizaciones que poseen o controlan, ofrezcan un salario digno a sus trabajadores y el cumplimiento de sus derechos.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6205" y="764704"/>
            <a:ext cx="906270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2800" b="1" dirty="0" smtClean="0">
                <a:solidFill>
                  <a:srgbClr val="FF0000"/>
                </a:solidFill>
              </a:rPr>
              <a:t>Plano macroeconómico y social  2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Exigir a otras élites económicas que también se adhieran a estos compromisos.  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Adoptar medidas firmes contra el secreto bancario y la evasión fiscal.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Redistribuir la riqueza y fortalecer los mecanismos de protección social.</a:t>
            </a:r>
          </a:p>
          <a:p>
            <a:pPr lvl="1" algn="just"/>
            <a:endParaRPr lang="es-ES" sz="2000" b="1" dirty="0" smtClean="0">
              <a:solidFill>
                <a:schemeClr val="tx2"/>
              </a:solidFill>
            </a:endParaRP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Eliminar las barreras de la desigualdad de derechos y oportunidades de  las mujeres y de los marginados .</a:t>
            </a: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	</a:t>
            </a:r>
          </a:p>
          <a:p>
            <a:pPr lvl="1" algn="just"/>
            <a:r>
              <a:rPr lang="es-ES" sz="2000" b="1" dirty="0" smtClean="0">
                <a:solidFill>
                  <a:schemeClr val="tx2"/>
                </a:solidFill>
              </a:rPr>
              <a:t>• Luchar contra la pobreza infantil y la inclusión social de la infancia mediante una educación inclusiva y de calidad</a:t>
            </a:r>
          </a:p>
          <a:p>
            <a:pPr lvl="1" algn="just"/>
            <a:endParaRPr lang="es-ES" sz="2800" b="1" dirty="0" smtClean="0">
              <a:solidFill>
                <a:schemeClr val="tx2"/>
              </a:solidFill>
            </a:endParaRPr>
          </a:p>
          <a:p>
            <a:pPr lvl="1"/>
            <a:endParaRPr lang="es-ES" sz="2800" b="1" dirty="0">
              <a:solidFill>
                <a:schemeClr val="tx2"/>
              </a:solidFill>
            </a:endParaRPr>
          </a:p>
          <a:p>
            <a:pPr lvl="1"/>
            <a:endParaRPr lang="es-ES" sz="2800" b="1" dirty="0" smtClean="0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98072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2800" b="1" dirty="0" smtClean="0">
                <a:solidFill>
                  <a:srgbClr val="FF0000"/>
                </a:solidFill>
              </a:rPr>
              <a:t>II.- Sector Asegurador</a:t>
            </a:r>
          </a:p>
          <a:p>
            <a:pPr lvl="1" algn="ctr"/>
            <a:endParaRPr lang="es-ES" sz="2800" b="1" dirty="0" smtClean="0">
              <a:solidFill>
                <a:srgbClr val="FF0000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800" b="1" dirty="0" err="1" smtClean="0">
                <a:solidFill>
                  <a:schemeClr val="tx2"/>
                </a:solidFill>
              </a:rPr>
              <a:t>Compliance</a:t>
            </a:r>
            <a:endParaRPr lang="es-ES" sz="2800" b="1" dirty="0" smtClean="0">
              <a:solidFill>
                <a:schemeClr val="tx2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endParaRPr lang="es-ES" sz="2800" b="1" dirty="0">
              <a:solidFill>
                <a:schemeClr val="tx2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Calidad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s-ES" sz="2800" b="1" dirty="0">
              <a:solidFill>
                <a:schemeClr val="tx2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RSC – RSE      (Principios-Indicadores)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s-ES" sz="2800" b="1" dirty="0">
              <a:solidFill>
                <a:schemeClr val="tx2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tx2"/>
                </a:solidFill>
              </a:rPr>
              <a:t>Compromisos específicos Fundaciones</a:t>
            </a:r>
          </a:p>
          <a:p>
            <a:pPr lvl="1"/>
            <a:endParaRPr lang="es-ES" sz="2800" b="1" dirty="0">
              <a:solidFill>
                <a:schemeClr val="tx2"/>
              </a:solidFill>
            </a:endParaRPr>
          </a:p>
          <a:p>
            <a:pPr lvl="1"/>
            <a:endParaRPr lang="es-ES" sz="2800" b="1" dirty="0" smtClean="0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6204" y="-15498"/>
            <a:ext cx="91702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2"/>
                </a:solidFill>
              </a:rPr>
              <a:t>“La cara solidaria del sector </a:t>
            </a:r>
            <a:r>
              <a:rPr lang="es-ES" sz="2800" b="1" dirty="0" smtClean="0">
                <a:solidFill>
                  <a:schemeClr val="tx2"/>
                </a:solidFill>
              </a:rPr>
              <a:t>asegurador”</a:t>
            </a:r>
            <a:endParaRPr lang="es-E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652</Words>
  <Application>Microsoft Office PowerPoint</Application>
  <PresentationFormat>Presentación en pantalla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Iturmendi</dc:creator>
  <cp:lastModifiedBy>Alejandro</cp:lastModifiedBy>
  <cp:revision>19</cp:revision>
  <dcterms:created xsi:type="dcterms:W3CDTF">2017-07-01T16:48:15Z</dcterms:created>
  <dcterms:modified xsi:type="dcterms:W3CDTF">2017-10-18T09:16:11Z</dcterms:modified>
</cp:coreProperties>
</file>